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7" r:id="rId2"/>
    <p:sldId id="265" r:id="rId3"/>
    <p:sldId id="259" r:id="rId4"/>
    <p:sldId id="260" r:id="rId5"/>
    <p:sldId id="261" r:id="rId6"/>
    <p:sldId id="258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7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7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8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7138-C19C-4222-AB1F-2312959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BDC95-356C-4C92-BA3B-083ECA0CE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BBE94-23F5-46E1-B157-BB9AA3291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EE29A-4F0E-46BF-B323-49FA2B78D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1EBC3-AD5D-4484-B70D-45F0D8A31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79828-C1BA-499A-A67E-9F5EF2E8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61127-6F83-4660-903E-4AF9FBBF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F4B0C0-AD48-455F-9E0D-5A8BD34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8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6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7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9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9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2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8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8F1A7DE-DA86-45AF-95F7-CD17700685E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02225" y="1543049"/>
            <a:ext cx="6470650" cy="4257676"/>
          </a:xfrm>
        </p:spPr>
        <p:txBody>
          <a:bodyPr>
            <a:normAutofit lnSpcReduction="10000"/>
          </a:bodyPr>
          <a:lstStyle/>
          <a:p>
            <a:endParaRPr lang="en-US" sz="1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Price Forecasting in Presence of Covid-19 Pandemic with Machine Learning models. </a:t>
            </a:r>
            <a:endParaRPr 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Navid Mottaghi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7EAC0-1BAE-468B-874C-AF1392D3E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1" r="41961" b="-1"/>
          <a:stretch/>
        </p:blipFill>
        <p:spPr>
          <a:xfrm flipH="1"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2F4CE9-DF49-4422-AE92-9C07DDFE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" y="0"/>
            <a:ext cx="3649877" cy="7538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selection</a:t>
            </a:r>
          </a:p>
        </p:txBody>
      </p:sp>
      <p:pic>
        <p:nvPicPr>
          <p:cNvPr id="1026" name="Picture 2" descr="Facebook Brand Resources">
            <a:extLst>
              <a:ext uri="{FF2B5EF4-FFF2-40B4-BE49-F238E27FC236}">
                <a16:creationId xmlns:a16="http://schemas.microsoft.com/office/drawing/2014/main" id="{A799E28B-E6DB-4119-A35A-947C6C28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83" y="125350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E848D8-91DA-4680-94A8-925E3FD6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077898" y="3596011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782AB-021E-4BF7-A5FA-FBCED2BBD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5" t="20631" r="8114" b="15610"/>
          <a:stretch/>
        </p:blipFill>
        <p:spPr>
          <a:xfrm>
            <a:off x="7522248" y="2516776"/>
            <a:ext cx="1362669" cy="5768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44EEB-0DBF-4768-A8F3-D4BF5880A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77" t="3315" r="27289" b="2706"/>
          <a:stretch/>
        </p:blipFill>
        <p:spPr>
          <a:xfrm>
            <a:off x="10118171" y="2444436"/>
            <a:ext cx="790512" cy="9022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F464A-0A48-42BE-BDB2-46C2E0942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76" t="12911" r="12951" b="12913"/>
          <a:stretch/>
        </p:blipFill>
        <p:spPr>
          <a:xfrm>
            <a:off x="7730984" y="3374352"/>
            <a:ext cx="790512" cy="7800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F4ACF0-EFEE-4452-A213-7464061FF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853" b="31086"/>
          <a:stretch/>
        </p:blipFill>
        <p:spPr>
          <a:xfrm>
            <a:off x="9760270" y="1571817"/>
            <a:ext cx="1652234" cy="4187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2FB239-D932-4230-8739-47422E1E2E86}"/>
              </a:ext>
            </a:extLst>
          </p:cNvPr>
          <p:cNvGrpSpPr/>
          <p:nvPr/>
        </p:nvGrpSpPr>
        <p:grpSpPr>
          <a:xfrm>
            <a:off x="80061" y="753821"/>
            <a:ext cx="2853639" cy="2625081"/>
            <a:chOff x="405841" y="1519517"/>
            <a:chExt cx="2853639" cy="26250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1B71CF-94E5-41F8-9743-F9D2BBD3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841" y="1976717"/>
              <a:ext cx="2853639" cy="21678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674389-1528-4D3F-AE07-FDF879C314B1}"/>
                </a:ext>
              </a:extLst>
            </p:cNvPr>
            <p:cNvSpPr txBox="1"/>
            <p:nvPr/>
          </p:nvSpPr>
          <p:spPr>
            <a:xfrm>
              <a:off x="996533" y="1519517"/>
              <a:ext cx="16722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8491B5-B738-44E8-919D-35078CCFACC9}"/>
              </a:ext>
            </a:extLst>
          </p:cNvPr>
          <p:cNvGrpSpPr/>
          <p:nvPr/>
        </p:nvGrpSpPr>
        <p:grpSpPr>
          <a:xfrm>
            <a:off x="2431730" y="1257991"/>
            <a:ext cx="3649877" cy="2977709"/>
            <a:chOff x="2868745" y="3208310"/>
            <a:chExt cx="3649877" cy="2977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CE0566-7549-4710-8967-DDB98EFB8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8745" y="3751580"/>
              <a:ext cx="3649877" cy="24344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D82603-F5AF-4E1C-B5CF-0FB59CD630D1}"/>
                </a:ext>
              </a:extLst>
            </p:cNvPr>
            <p:cNvSpPr txBox="1"/>
            <p:nvPr/>
          </p:nvSpPr>
          <p:spPr>
            <a:xfrm>
              <a:off x="3640642" y="3208310"/>
              <a:ext cx="2289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Stock Market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0CE9A26-492B-4B48-9075-36260E4FD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61" y="3429000"/>
            <a:ext cx="3769117" cy="25114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60DE47-25BE-4CE3-ADD5-B237FD4382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6502" y="4372172"/>
            <a:ext cx="3416248" cy="22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73C696CE-A4CC-411B-AF2D-5ADB542F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t="8646" r="8262" b="8271"/>
          <a:stretch/>
        </p:blipFill>
        <p:spPr>
          <a:xfrm>
            <a:off x="755650" y="1300757"/>
            <a:ext cx="9709150" cy="54048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D402D1-BEBB-46E8-A1B8-C39DC85D0E50}"/>
              </a:ext>
            </a:extLst>
          </p:cNvPr>
          <p:cNvSpPr/>
          <p:nvPr/>
        </p:nvSpPr>
        <p:spPr>
          <a:xfrm>
            <a:off x="1446245" y="2481943"/>
            <a:ext cx="1810139" cy="947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3EF16-D958-499B-B8C2-6CEE6A25F415}"/>
              </a:ext>
            </a:extLst>
          </p:cNvPr>
          <p:cNvSpPr/>
          <p:nvPr/>
        </p:nvSpPr>
        <p:spPr>
          <a:xfrm>
            <a:off x="1446244" y="4914986"/>
            <a:ext cx="1810139" cy="947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D957A-0760-430E-B00B-D696A1F55B79}"/>
              </a:ext>
            </a:extLst>
          </p:cNvPr>
          <p:cNvSpPr/>
          <p:nvPr/>
        </p:nvSpPr>
        <p:spPr>
          <a:xfrm>
            <a:off x="4576736" y="2869035"/>
            <a:ext cx="1810139" cy="5888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B5E84-D6CD-409B-91B2-72B81D02D18F}"/>
              </a:ext>
            </a:extLst>
          </p:cNvPr>
          <p:cNvSpPr/>
          <p:nvPr/>
        </p:nvSpPr>
        <p:spPr>
          <a:xfrm>
            <a:off x="4576735" y="4815281"/>
            <a:ext cx="1810139" cy="104676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ABBFE-0D1A-4094-9FD4-2B1500B3BBFE}"/>
              </a:ext>
            </a:extLst>
          </p:cNvPr>
          <p:cNvSpPr/>
          <p:nvPr/>
        </p:nvSpPr>
        <p:spPr>
          <a:xfrm>
            <a:off x="7707227" y="3171039"/>
            <a:ext cx="1810139" cy="2868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1628B-3A29-48A6-81CA-29B335A11F4F}"/>
              </a:ext>
            </a:extLst>
          </p:cNvPr>
          <p:cNvSpPr/>
          <p:nvPr/>
        </p:nvSpPr>
        <p:spPr>
          <a:xfrm>
            <a:off x="7707226" y="4622335"/>
            <a:ext cx="1810139" cy="123970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05C5E8-6242-40B4-B00A-C9BE9273BA07}"/>
              </a:ext>
            </a:extLst>
          </p:cNvPr>
          <p:cNvSpPr/>
          <p:nvPr/>
        </p:nvSpPr>
        <p:spPr>
          <a:xfrm>
            <a:off x="3256383" y="1609415"/>
            <a:ext cx="690596" cy="106973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D806A-1153-4769-AF14-F24415394D7F}"/>
              </a:ext>
            </a:extLst>
          </p:cNvPr>
          <p:cNvSpPr/>
          <p:nvPr/>
        </p:nvSpPr>
        <p:spPr>
          <a:xfrm>
            <a:off x="3258835" y="3984771"/>
            <a:ext cx="627304" cy="13097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629DED-CB32-4E7E-8479-BA9715597A18}"/>
              </a:ext>
            </a:extLst>
          </p:cNvPr>
          <p:cNvSpPr/>
          <p:nvPr/>
        </p:nvSpPr>
        <p:spPr>
          <a:xfrm>
            <a:off x="6386874" y="1609416"/>
            <a:ext cx="690596" cy="144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223BD-6621-492D-8133-923F52B4CB6D}"/>
              </a:ext>
            </a:extLst>
          </p:cNvPr>
          <p:cNvSpPr/>
          <p:nvPr/>
        </p:nvSpPr>
        <p:spPr>
          <a:xfrm>
            <a:off x="9517364" y="1609415"/>
            <a:ext cx="690596" cy="184848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B9B22-5570-46A3-9653-CBC76BD25431}"/>
              </a:ext>
            </a:extLst>
          </p:cNvPr>
          <p:cNvSpPr/>
          <p:nvPr/>
        </p:nvSpPr>
        <p:spPr>
          <a:xfrm>
            <a:off x="6386874" y="3939910"/>
            <a:ext cx="690596" cy="144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258148-5A92-4BE1-A7A5-27D6727BB406}"/>
              </a:ext>
            </a:extLst>
          </p:cNvPr>
          <p:cNvSpPr/>
          <p:nvPr/>
        </p:nvSpPr>
        <p:spPr>
          <a:xfrm>
            <a:off x="9517364" y="3967997"/>
            <a:ext cx="690596" cy="130867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FB00C9B-0A15-4FD9-8B2F-9D650834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02" y="4440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Stock prices: 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train (80%) </a:t>
            </a:r>
            <a:r>
              <a:rPr lang="en-US" dirty="0"/>
              <a:t>and </a:t>
            </a:r>
            <a:r>
              <a:rPr lang="en-US" dirty="0">
                <a:solidFill>
                  <a:srgbClr val="FF9900"/>
                </a:solidFill>
              </a:rPr>
              <a:t>test (20%)</a:t>
            </a:r>
            <a:br>
              <a:rPr lang="en-US" dirty="0">
                <a:solidFill>
                  <a:srgbClr val="FF99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source: yahoo finance</a:t>
            </a:r>
          </a:p>
        </p:txBody>
      </p:sp>
    </p:spTree>
    <p:extLst>
      <p:ext uri="{BB962C8B-B14F-4D97-AF65-F5344CB8AC3E}">
        <p14:creationId xmlns:p14="http://schemas.microsoft.com/office/powerpoint/2010/main" val="69883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520349-0667-4BA9-B368-7B094943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41148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99F9C-0E97-4CDD-9527-9C494235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933648"/>
            <a:ext cx="41148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46FB18-500E-4B41-93F8-849B75562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2" y="933450"/>
            <a:ext cx="41148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E9F007-206F-43B6-B7FC-FF6C0FC9C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8827"/>
            <a:ext cx="4114800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E3412-BB93-4548-94AC-6F9001401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2" y="3629025"/>
            <a:ext cx="41148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6C9D6B-6FAD-4C20-A652-56D29A583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2" y="3676650"/>
            <a:ext cx="4114800" cy="27432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8D5E8AB-FBA4-4780-AC3C-7630E6A7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86023"/>
          </a:xfrm>
        </p:spPr>
        <p:txBody>
          <a:bodyPr>
            <a:normAutofit fontScale="90000"/>
          </a:bodyPr>
          <a:lstStyle/>
          <a:p>
            <a:r>
              <a:rPr lang="en-US" dirty="0"/>
              <a:t>Fit the stock prices to Models: </a:t>
            </a:r>
            <a:br>
              <a:rPr lang="en-US" dirty="0"/>
            </a:br>
            <a:r>
              <a:rPr lang="en-US" dirty="0" err="1"/>
              <a:t>lstm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, auto-regression, and last value</a:t>
            </a:r>
          </a:p>
        </p:txBody>
      </p:sp>
    </p:spTree>
    <p:extLst>
      <p:ext uri="{BB962C8B-B14F-4D97-AF65-F5344CB8AC3E}">
        <p14:creationId xmlns:p14="http://schemas.microsoft.com/office/powerpoint/2010/main" val="25395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98E94-FABB-4BA1-90B7-AA5030484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3" r="4839" b="7414"/>
          <a:stretch/>
        </p:blipFill>
        <p:spPr>
          <a:xfrm>
            <a:off x="333375" y="1711071"/>
            <a:ext cx="8229600" cy="412441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2EBBAA-000C-4853-9B45-EA00FA63B593}"/>
              </a:ext>
            </a:extLst>
          </p:cNvPr>
          <p:cNvSpPr/>
          <p:nvPr/>
        </p:nvSpPr>
        <p:spPr>
          <a:xfrm>
            <a:off x="3629025" y="1815891"/>
            <a:ext cx="1162050" cy="392768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868450-272E-46A6-8E89-137FE74DAF03}"/>
              </a:ext>
            </a:extLst>
          </p:cNvPr>
          <p:cNvSpPr/>
          <p:nvPr/>
        </p:nvSpPr>
        <p:spPr>
          <a:xfrm>
            <a:off x="7477124" y="1815892"/>
            <a:ext cx="1019175" cy="391477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51FF17-415E-480D-8AB6-46E82466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43"/>
            <a:ext cx="12192000" cy="1188720"/>
          </a:xfrm>
        </p:spPr>
        <p:txBody>
          <a:bodyPr/>
          <a:lstStyle/>
          <a:p>
            <a:r>
              <a:rPr lang="en-US" dirty="0"/>
              <a:t>Auto-regression and last value have better performances</a:t>
            </a:r>
          </a:p>
        </p:txBody>
      </p:sp>
    </p:spTree>
    <p:extLst>
      <p:ext uri="{BB962C8B-B14F-4D97-AF65-F5344CB8AC3E}">
        <p14:creationId xmlns:p14="http://schemas.microsoft.com/office/powerpoint/2010/main" val="37852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2F4CE9-DF49-4422-AE92-9C07DDFE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" y="0"/>
            <a:ext cx="3649877" cy="75382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selection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7E17F3-CCE3-42D0-9824-096021D025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092" t="6147" r="10255" b="1463"/>
          <a:stretch/>
        </p:blipFill>
        <p:spPr>
          <a:xfrm>
            <a:off x="3803635" y="769333"/>
            <a:ext cx="5134382" cy="4304431"/>
          </a:xfrm>
          <a:prstGeom prst="rect">
            <a:avLst/>
          </a:prstGeom>
        </p:spPr>
      </p:pic>
      <p:pic>
        <p:nvPicPr>
          <p:cNvPr id="1026" name="Picture 2" descr="Facebook Brand Resources">
            <a:extLst>
              <a:ext uri="{FF2B5EF4-FFF2-40B4-BE49-F238E27FC236}">
                <a16:creationId xmlns:a16="http://schemas.microsoft.com/office/drawing/2014/main" id="{A799E28B-E6DB-4119-A35A-947C6C28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3" y="82391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E848D8-91DA-4680-94A8-925E3FD6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5366" y="5368623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782AB-021E-4BF7-A5FA-FBCED2BBDC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t="20631" r="8114" b="15610"/>
          <a:stretch/>
        </p:blipFill>
        <p:spPr>
          <a:xfrm>
            <a:off x="223832" y="2748603"/>
            <a:ext cx="1362669" cy="5768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44EEB-0DBF-4768-A8F3-D4BF5880AB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77" t="3315" r="27289" b="2706"/>
          <a:stretch/>
        </p:blipFill>
        <p:spPr>
          <a:xfrm>
            <a:off x="403083" y="3403245"/>
            <a:ext cx="790512" cy="9022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F464A-0A48-42BE-BDB2-46C2E0942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76" t="12911" r="12951" b="12913"/>
          <a:stretch/>
        </p:blipFill>
        <p:spPr>
          <a:xfrm>
            <a:off x="403083" y="4375587"/>
            <a:ext cx="790512" cy="7800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F4ACF0-EFEE-4452-A213-7464061FF3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853" b="31086"/>
          <a:stretch/>
        </p:blipFill>
        <p:spPr>
          <a:xfrm>
            <a:off x="100366" y="2123068"/>
            <a:ext cx="1652234" cy="41878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6843C4BB-D4B6-46BF-97B7-A5C102020652}"/>
              </a:ext>
            </a:extLst>
          </p:cNvPr>
          <p:cNvSpPr/>
          <p:nvPr/>
        </p:nvSpPr>
        <p:spPr>
          <a:xfrm>
            <a:off x="2030015" y="2298180"/>
            <a:ext cx="1496205" cy="1141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01761-6FD9-4AE1-AD2A-A94E01323919}"/>
              </a:ext>
            </a:extLst>
          </p:cNvPr>
          <p:cNvSpPr txBox="1"/>
          <p:nvPr/>
        </p:nvSpPr>
        <p:spPr>
          <a:xfrm>
            <a:off x="2626709" y="5276850"/>
            <a:ext cx="919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stock price can be used as a feature in the model to predict the other stock price</a:t>
            </a:r>
          </a:p>
        </p:txBody>
      </p:sp>
    </p:spTree>
    <p:extLst>
      <p:ext uri="{BB962C8B-B14F-4D97-AF65-F5344CB8AC3E}">
        <p14:creationId xmlns:p14="http://schemas.microsoft.com/office/powerpoint/2010/main" val="21129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1A671B-5DDE-44F2-BC30-B689A940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78" y="1066800"/>
            <a:ext cx="4084597" cy="4583298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8B6DD36F-FD3D-48F2-855D-38E0BAC23DDE}"/>
              </a:ext>
            </a:extLst>
          </p:cNvPr>
          <p:cNvSpPr/>
          <p:nvPr/>
        </p:nvSpPr>
        <p:spPr>
          <a:xfrm>
            <a:off x="1219199" y="3057525"/>
            <a:ext cx="3838575" cy="2362200"/>
          </a:xfrm>
          <a:prstGeom prst="cloudCallout">
            <a:avLst>
              <a:gd name="adj1" fmla="val 60805"/>
              <a:gd name="adj2" fmla="val -427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7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51FF17-415E-480D-8AB6-46E82466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43"/>
            <a:ext cx="12192000" cy="1188720"/>
          </a:xfrm>
        </p:spPr>
        <p:txBody>
          <a:bodyPr/>
          <a:lstStyle/>
          <a:p>
            <a:r>
              <a:rPr lang="en-US" dirty="0"/>
              <a:t>Lag plots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631FBD-F0C0-4DD7-B08D-C73439A6F94F}"/>
              </a:ext>
            </a:extLst>
          </p:cNvPr>
          <p:cNvGrpSpPr/>
          <p:nvPr/>
        </p:nvGrpSpPr>
        <p:grpSpPr>
          <a:xfrm>
            <a:off x="1022886" y="1419225"/>
            <a:ext cx="9311740" cy="5231541"/>
            <a:chOff x="89435" y="214603"/>
            <a:chExt cx="11101515" cy="63599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379271-24E2-4090-A00F-6B969CBA7A9A}"/>
                </a:ext>
              </a:extLst>
            </p:cNvPr>
            <p:cNvGrpSpPr/>
            <p:nvPr/>
          </p:nvGrpSpPr>
          <p:grpSpPr>
            <a:xfrm>
              <a:off x="89435" y="214603"/>
              <a:ext cx="11101515" cy="6359963"/>
              <a:chOff x="89435" y="214603"/>
              <a:chExt cx="11101515" cy="6359963"/>
            </a:xfrm>
          </p:grpSpPr>
          <p:pic>
            <p:nvPicPr>
              <p:cNvPr id="11" name="Picture 1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D0513071-FD9B-4456-8BFA-D3F5B9A28F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59" r="7082" b="1816"/>
              <a:stretch/>
            </p:blipFill>
            <p:spPr>
              <a:xfrm>
                <a:off x="89435" y="214605"/>
                <a:ext cx="3721323" cy="313508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9C1A373-D3CA-49C1-96C2-D5DA50E39F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60" t="6327" r="8117" b="1755"/>
              <a:stretch/>
            </p:blipFill>
            <p:spPr>
              <a:xfrm>
                <a:off x="3915524" y="214605"/>
                <a:ext cx="3558295" cy="313508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7C31475-25D2-4AB3-8E45-C70FC5BB3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14" t="7143" r="7505" b="1429"/>
              <a:stretch/>
            </p:blipFill>
            <p:spPr>
              <a:xfrm>
                <a:off x="7632655" y="214604"/>
                <a:ext cx="3558295" cy="307507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543C306-37F0-4FD1-80D3-EF892C3D6A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13" t="4858" r="8204"/>
              <a:stretch/>
            </p:blipFill>
            <p:spPr>
              <a:xfrm>
                <a:off x="7632655" y="3349689"/>
                <a:ext cx="3558295" cy="3224877"/>
              </a:xfrm>
              <a:prstGeom prst="rect">
                <a:avLst/>
              </a:prstGeom>
            </p:spPr>
          </p:pic>
          <p:pic>
            <p:nvPicPr>
              <p:cNvPr id="16" name="Picture 15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FAE5136E-98EA-4F3E-832B-0EBBE9C36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59" r="7082" b="1816"/>
              <a:stretch/>
            </p:blipFill>
            <p:spPr>
              <a:xfrm>
                <a:off x="126321" y="214604"/>
                <a:ext cx="3721323" cy="313508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553CA85-C386-4A43-9CA0-F16303398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60" t="6327" r="8117" b="1755"/>
              <a:stretch/>
            </p:blipFill>
            <p:spPr>
              <a:xfrm>
                <a:off x="3915522" y="214604"/>
                <a:ext cx="3558295" cy="313508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201A240-8E80-404E-A84B-416F65C1D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7" t="6000" r="8631" b="2082"/>
              <a:stretch/>
            </p:blipFill>
            <p:spPr>
              <a:xfrm>
                <a:off x="185521" y="3385201"/>
                <a:ext cx="3602922" cy="3106546"/>
              </a:xfrm>
              <a:prstGeom prst="rect">
                <a:avLst/>
              </a:prstGeom>
            </p:spPr>
          </p:pic>
          <p:pic>
            <p:nvPicPr>
              <p:cNvPr id="19" name="Picture 1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81063285-6081-462C-A41A-8061D019C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59" r="7082" b="1816"/>
              <a:stretch/>
            </p:blipFill>
            <p:spPr>
              <a:xfrm>
                <a:off x="126321" y="214603"/>
                <a:ext cx="3721323" cy="313508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38576C1-4EFB-4DB7-961B-01A9A5EAEA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374" t="5837" r="7645" b="1592"/>
              <a:stretch/>
            </p:blipFill>
            <p:spPr>
              <a:xfrm>
                <a:off x="3958299" y="3376323"/>
                <a:ext cx="3522942" cy="310654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ACABE26-A8EF-41CC-8B0E-0EAD9B772E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60" t="6327" r="8117" b="1755"/>
              <a:stretch/>
            </p:blipFill>
            <p:spPr>
              <a:xfrm>
                <a:off x="3940623" y="214603"/>
                <a:ext cx="3558295" cy="3135086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BA2C7C-4B1B-46D2-BA28-0AF7260EAC0C}"/>
                </a:ext>
              </a:extLst>
            </p:cNvPr>
            <p:cNvCxnSpPr/>
            <p:nvPr/>
          </p:nvCxnSpPr>
          <p:spPr>
            <a:xfrm flipV="1">
              <a:off x="10360241" y="3781888"/>
              <a:ext cx="541538" cy="452761"/>
            </a:xfrm>
            <a:prstGeom prst="line">
              <a:avLst/>
            </a:prstGeom>
            <a:ln w="28575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38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0FB7-3ADD-40E9-9720-24AE9AC3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Summary statistics of data</a:t>
            </a:r>
            <a:endParaRPr 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22B918-1E7B-46CE-9CF3-F52DE35F5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41167"/>
              </p:ext>
            </p:extLst>
          </p:nvPr>
        </p:nvGraphicFramePr>
        <p:xfrm>
          <a:off x="5148736" y="1122807"/>
          <a:ext cx="5908748" cy="4297684"/>
        </p:xfrm>
        <a:graphic>
          <a:graphicData uri="http://schemas.openxmlformats.org/drawingml/2006/table">
            <a:tbl>
              <a:tblPr firstRow="1" firstCol="1" bandRow="1"/>
              <a:tblGrid>
                <a:gridCol w="1206468">
                  <a:extLst>
                    <a:ext uri="{9D8B030D-6E8A-4147-A177-3AD203B41FA5}">
                      <a16:colId xmlns:a16="http://schemas.microsoft.com/office/drawing/2014/main" val="2163319991"/>
                    </a:ext>
                  </a:extLst>
                </a:gridCol>
                <a:gridCol w="949700">
                  <a:extLst>
                    <a:ext uri="{9D8B030D-6E8A-4147-A177-3AD203B41FA5}">
                      <a16:colId xmlns:a16="http://schemas.microsoft.com/office/drawing/2014/main" val="321489648"/>
                    </a:ext>
                  </a:extLst>
                </a:gridCol>
                <a:gridCol w="949700">
                  <a:extLst>
                    <a:ext uri="{9D8B030D-6E8A-4147-A177-3AD203B41FA5}">
                      <a16:colId xmlns:a16="http://schemas.microsoft.com/office/drawing/2014/main" val="3850654328"/>
                    </a:ext>
                  </a:extLst>
                </a:gridCol>
                <a:gridCol w="949700">
                  <a:extLst>
                    <a:ext uri="{9D8B030D-6E8A-4147-A177-3AD203B41FA5}">
                      <a16:colId xmlns:a16="http://schemas.microsoft.com/office/drawing/2014/main" val="2015342181"/>
                    </a:ext>
                  </a:extLst>
                </a:gridCol>
                <a:gridCol w="874381">
                  <a:extLst>
                    <a:ext uri="{9D8B030D-6E8A-4147-A177-3AD203B41FA5}">
                      <a16:colId xmlns:a16="http://schemas.microsoft.com/office/drawing/2014/main" val="3274023939"/>
                    </a:ext>
                  </a:extLst>
                </a:gridCol>
                <a:gridCol w="978799">
                  <a:extLst>
                    <a:ext uri="{9D8B030D-6E8A-4147-A177-3AD203B41FA5}">
                      <a16:colId xmlns:a16="http://schemas.microsoft.com/office/drawing/2014/main" val="2391266957"/>
                    </a:ext>
                  </a:extLst>
                </a:gridCol>
              </a:tblGrid>
              <a:tr h="257590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Obs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274848"/>
                  </a:ext>
                </a:extLst>
              </a:tr>
              <a:tr h="673349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Microsoft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81.31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202.06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40.29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135.41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160.62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255.85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32.29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26.42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1775"/>
                  </a:ext>
                </a:extLst>
              </a:tr>
              <a:tr h="673349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Apple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38.73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102.59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22.58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56.09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75.08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143.16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11.19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003834"/>
                  </a:ext>
                </a:extLst>
              </a:tr>
              <a:tr h="673349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Tesla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53.89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389.33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28.73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72.24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93.81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833.09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11.39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241.76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26646"/>
                  </a:ext>
                </a:extLst>
              </a:tr>
              <a:tr h="673349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915.09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1593.99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491.20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1056.62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1394.21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2285.88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232.13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273.57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59003"/>
                  </a:ext>
                </a:extLst>
              </a:tr>
              <a:tr h="673349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Amazon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1117.52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2796.26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286.95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1676.61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2039.51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3531.45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535.89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521.74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316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547912"/>
                  </a:ext>
                </a:extLst>
              </a:tr>
              <a:tr h="673349"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143.28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242.95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74.05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146.01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217.5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313.09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38.21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38.39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1262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18288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316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49" marR="73949" marT="1027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15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910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1655</TotalTime>
  <Words>220</Words>
  <Application>Microsoft Office PowerPoint</Application>
  <PresentationFormat>Widescreen</PresentationFormat>
  <Paragraphs>130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Times New Roman</vt:lpstr>
      <vt:lpstr>Parcel</vt:lpstr>
      <vt:lpstr>PowerPoint Presentation</vt:lpstr>
      <vt:lpstr>Stock selection</vt:lpstr>
      <vt:lpstr>Stock prices:  train (80%) and test (20%) data source: yahoo finance</vt:lpstr>
      <vt:lpstr>Fit the stock prices to Models:  lstm, xgBoost, auto-regression, and last value</vt:lpstr>
      <vt:lpstr>Auto-regression and last value have better performances</vt:lpstr>
      <vt:lpstr>Stock selection</vt:lpstr>
      <vt:lpstr>PowerPoint Presentation</vt:lpstr>
      <vt:lpstr>Lag plots</vt:lpstr>
      <vt:lpstr>Summary statistics of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Navid Mottaghi</dc:creator>
  <cp:lastModifiedBy>Navid Mottaghi</cp:lastModifiedBy>
  <cp:revision>18</cp:revision>
  <dcterms:created xsi:type="dcterms:W3CDTF">2021-04-24T16:05:32Z</dcterms:created>
  <dcterms:modified xsi:type="dcterms:W3CDTF">2021-05-01T15:55:14Z</dcterms:modified>
</cp:coreProperties>
</file>